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79" r:id="rId24"/>
    <p:sldId id="280" r:id="rId25"/>
    <p:sldId id="286" r:id="rId26"/>
    <p:sldId id="282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4229-43D3-5C12-6D82-E959B6734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7388B-19A3-6050-3C62-33B87D8C2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1CD8E-5E81-ECFD-A1DE-18C4A9B3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54D8A-A8E4-0C81-9879-9EB7D44F1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10F27-1E72-6435-C857-5BAD621C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4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ECCE-0D0D-9D58-DCA8-F3C9355F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84DE7-7C9D-69DF-EFA8-2D370AD5B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49E3-1285-1475-EAA9-221B136C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DA462-118A-8436-F22A-A11447AE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8F80D-EA16-C70C-2E36-5C7541E8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77DED-C174-9F91-3226-8EBCD62EAA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51A3E-9F40-AA83-88B5-0A36DB548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E72F8-8C01-B644-4329-440123EC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212EC-1370-631F-9FF7-199FA436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AE05-CF01-5C79-5389-09E53D4D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9DC2-6A64-5F8D-E25D-A85936D0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9E6D-A265-EB24-1B0C-F938F853E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91593-8826-58F7-17F5-C190636B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CB0B9-200B-37BE-6A31-CFBEFE16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27125-E742-A81F-A688-CFEF0442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38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B8E3-D1EB-6096-FFEC-CFCE6F44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7AF28-DA8C-D5C4-B4B3-ED5330D3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EE93-6A04-41A9-A037-19CF65CD7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DF4A9-6DBA-E002-F711-39ABE332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367A3-7A82-6C60-1FB6-B6048D44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BEC7-39DF-345E-FE81-ADABEED0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B3FC9-73D7-6437-5DC5-40CF24EBF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E6944-8278-C933-DAC5-4284C7DCF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4E053-33F6-8D4F-D768-1B1C59CB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5BFE2-8A2B-9CF2-F400-82DF47F2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13340-DD0D-EE9D-5162-E285B039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3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FD78-4EDB-5C40-0916-E0BC0318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1EBBC-85EE-1A66-F447-44F7510F6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E2D34-A939-6C21-EE82-459928E1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6466F-6360-83D1-635B-F71712269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4042E-B712-61A3-8B33-70E438C2D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C4084-5FB5-026D-0297-75172D5A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E19BA-3C99-33B6-DCEA-EF2DEBE7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E19DED-C04C-8E91-DC97-A6455EA3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15E0-634B-0933-E842-09CDAC04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5B2F5-06EC-5D1A-2B2A-E4E1B270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3C5AD-5A2D-6B23-26F7-D1C73799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07ED5-9C5F-5C7C-392D-DA707B1B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2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22823-7D88-2B5D-8535-4C0E7774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88E1B-1EC8-79E3-8D63-BB68AE63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46746-2AE3-38CD-A631-C4E68E693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2E6E-442F-FDB0-390B-AC05FB27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F799-2829-2352-0A94-EE703819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EAF18-25CA-948F-CC59-15064FC98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FF734-53C9-7C36-7D34-FC4036A0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402C7-F317-B790-4C63-7D0F34C1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06642-9A2A-99C7-9F04-EB6B0E9C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1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8B64-1675-092D-263C-9081ED4A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85FCA-2AC0-B0A4-C4E5-2BC37B45C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2956F-737A-C75B-0243-B17AABC65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49EEE-C83D-3825-7D28-E674A1CA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B1E9E-2E07-115F-72E5-B98EE5EC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34ECB-E951-F196-0F2A-4E50BBDF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6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8B9C07-F409-263C-3085-5A4145F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99EC2-A52B-2C2E-2C48-CFCAACE6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ECC75-DF02-A43C-B0A7-4CD1B94C1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4C62A-FB4A-CF4C-AED2-35027291EE74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8CE2D-24F4-61A9-AC8B-EDFE81BFE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59C81-74E3-F0A1-CD6E-A694F6BB8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DD411-B568-D244-8F8B-DB7B6C2F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3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mueller.github.io/aml/04-model-evaluation/1-data-splitting-strategie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avatpoint.com/machine-learning-random-forest-algorith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gerendc@gmail.com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linkedin.com/in/gerendchristopher" TargetMode="Externa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AFAC-BBE3-29A9-4AE6-DE16B561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7206" y="2505847"/>
            <a:ext cx="4342356" cy="18463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Credit Risk Management</a:t>
            </a:r>
          </a:p>
        </p:txBody>
      </p:sp>
      <p:pic>
        <p:nvPicPr>
          <p:cNvPr id="5" name="Picture 4" descr="A picture containing text, person, desk&#10;&#10;Description automatically generated">
            <a:extLst>
              <a:ext uri="{FF2B5EF4-FFF2-40B4-BE49-F238E27FC236}">
                <a16:creationId xmlns:a16="http://schemas.microsoft.com/office/drawing/2014/main" id="{804B79E3-0049-31D7-280E-BC20544C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25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2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D530A-7D6A-7EB1-98C8-4603B9D4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949" y="1525394"/>
            <a:ext cx="4502851" cy="395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989BE-D6C2-FD1D-7B76-5D42600D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25394"/>
            <a:ext cx="6012749" cy="344561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3713626-C403-8929-4A38-1DA44C763D9D}"/>
              </a:ext>
            </a:extLst>
          </p:cNvPr>
          <p:cNvSpPr/>
          <p:nvPr/>
        </p:nvSpPr>
        <p:spPr>
          <a:xfrm>
            <a:off x="7756989" y="4068567"/>
            <a:ext cx="493159" cy="49315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02571F4-6A6C-8923-D9A5-87AA69A9DEF8}"/>
              </a:ext>
            </a:extLst>
          </p:cNvPr>
          <p:cNvCxnSpPr/>
          <p:nvPr/>
        </p:nvCxnSpPr>
        <p:spPr>
          <a:xfrm rot="10800000" flipV="1">
            <a:off x="6801491" y="4472714"/>
            <a:ext cx="1017142" cy="996593"/>
          </a:xfrm>
          <a:prstGeom prst="curved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2C19C7-8975-EE63-31F9-11EA3DDF96C2}"/>
              </a:ext>
            </a:extLst>
          </p:cNvPr>
          <p:cNvSpPr txBox="1"/>
          <p:nvPr/>
        </p:nvSpPr>
        <p:spPr>
          <a:xfrm>
            <a:off x="1191802" y="5188449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 and Credit History Length has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linear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modeling later</a:t>
            </a:r>
          </a:p>
        </p:txBody>
      </p:sp>
    </p:spTree>
    <p:extLst>
      <p:ext uri="{BB962C8B-B14F-4D97-AF65-F5344CB8AC3E}">
        <p14:creationId xmlns:p14="http://schemas.microsoft.com/office/powerpoint/2010/main" val="413301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78C6E-ACAA-54BE-BFCA-55C8C63D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221"/>
            <a:ext cx="7000982" cy="4361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973201-B44C-4C8D-97AF-1B936C4FF315}"/>
              </a:ext>
            </a:extLst>
          </p:cNvPr>
          <p:cNvSpPr txBox="1"/>
          <p:nvPr/>
        </p:nvSpPr>
        <p:spPr>
          <a:xfrm>
            <a:off x="6997557" y="1598221"/>
            <a:ext cx="435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Non-default percentage	: 78.12%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Default Percentage	: 12.88%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C423A-B111-1C16-0C5C-4F554B6638F9}"/>
              </a:ext>
            </a:extLst>
          </p:cNvPr>
          <p:cNvSpPr txBox="1"/>
          <p:nvPr/>
        </p:nvSpPr>
        <p:spPr>
          <a:xfrm>
            <a:off x="6997557" y="2318550"/>
            <a:ext cx="43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imbalanced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8570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DA2D8-49A9-560E-866C-68278BDEE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47935"/>
            <a:ext cx="5221136" cy="338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FA9CC-4347-2EA0-77E8-F47798E5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39" y="1690687"/>
            <a:ext cx="5220000" cy="3387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572B3-02AF-DF71-F6DF-649A3017A24A}"/>
              </a:ext>
            </a:extLst>
          </p:cNvPr>
          <p:cNvSpPr txBox="1"/>
          <p:nvPr/>
        </p:nvSpPr>
        <p:spPr>
          <a:xfrm>
            <a:off x="1227551" y="5523978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Person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income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 loan percent income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more likely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repay</a:t>
            </a:r>
          </a:p>
        </p:txBody>
      </p:sp>
    </p:spTree>
    <p:extLst>
      <p:ext uri="{BB962C8B-B14F-4D97-AF65-F5344CB8AC3E}">
        <p14:creationId xmlns:p14="http://schemas.microsoft.com/office/powerpoint/2010/main" val="136267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572B3-02AF-DF71-F6DF-649A3017A24A}"/>
              </a:ext>
            </a:extLst>
          </p:cNvPr>
          <p:cNvSpPr txBox="1"/>
          <p:nvPr/>
        </p:nvSpPr>
        <p:spPr>
          <a:xfrm>
            <a:off x="1227551" y="552397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Person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loan amount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interest rate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more likely </a:t>
            </a:r>
            <a:r>
              <a:rPr lang="en-US" b="1" dirty="0">
                <a:solidFill>
                  <a:srgbClr val="FF16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unable</a:t>
            </a:r>
            <a:r>
              <a:rPr lang="en-US" dirty="0">
                <a:solidFill>
                  <a:srgbClr val="FF16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repay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CAE59-7C87-741B-FEDC-E6C70919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1690688"/>
            <a:ext cx="5220000" cy="3387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B411E-1C58-5B14-0987-3575A1BC9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75" y="1690688"/>
            <a:ext cx="5220000" cy="33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3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572B3-02AF-DF71-F6DF-649A3017A24A}"/>
              </a:ext>
            </a:extLst>
          </p:cNvPr>
          <p:cNvSpPr txBox="1"/>
          <p:nvPr/>
        </p:nvSpPr>
        <p:spPr>
          <a:xfrm>
            <a:off x="7526109" y="2590086"/>
            <a:ext cx="38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Person who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owns home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mortgage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more likely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repay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85468-6D0F-42AD-24DD-FF9E57C8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35" y="2774752"/>
            <a:ext cx="6587176" cy="3696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BC7CD-BCE3-0AB1-AF1E-4EC9627B8FD8}"/>
              </a:ext>
            </a:extLst>
          </p:cNvPr>
          <p:cNvSpPr txBox="1"/>
          <p:nvPr/>
        </p:nvSpPr>
        <p:spPr>
          <a:xfrm>
            <a:off x="7526109" y="1942386"/>
            <a:ext cx="165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percent (%)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12C282-72AC-BF52-BAD1-F15D92D0AE9C}"/>
              </a:ext>
            </a:extLst>
          </p:cNvPr>
          <p:cNvGrpSpPr/>
          <p:nvPr/>
        </p:nvGrpSpPr>
        <p:grpSpPr>
          <a:xfrm>
            <a:off x="941936" y="1479352"/>
            <a:ext cx="6587175" cy="1295400"/>
            <a:chOff x="6776581" y="2781300"/>
            <a:chExt cx="4577219" cy="1295400"/>
          </a:xfrm>
        </p:grpSpPr>
        <p:pic>
          <p:nvPicPr>
            <p:cNvPr id="7" name="Picture 6" descr="Table&#10;&#10;Description automatically generated">
              <a:extLst>
                <a:ext uri="{FF2B5EF4-FFF2-40B4-BE49-F238E27FC236}">
                  <a16:creationId xmlns:a16="http://schemas.microsoft.com/office/drawing/2014/main" id="{C5C262B9-C28B-2735-70E4-758757509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6581" y="2781300"/>
              <a:ext cx="4577219" cy="1295400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5ECCF00-0A3A-81E8-6980-43DB8226A29A}"/>
                </a:ext>
              </a:extLst>
            </p:cNvPr>
            <p:cNvSpPr/>
            <p:nvPr/>
          </p:nvSpPr>
          <p:spPr>
            <a:xfrm>
              <a:off x="8505172" y="2781300"/>
              <a:ext cx="884415" cy="12954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F3D397F-57B2-A87F-41C8-CAC425121BD5}"/>
                </a:ext>
              </a:extLst>
            </p:cNvPr>
            <p:cNvSpPr/>
            <p:nvPr/>
          </p:nvSpPr>
          <p:spPr>
            <a:xfrm>
              <a:off x="9905386" y="2781300"/>
              <a:ext cx="534014" cy="12954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88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572B3-02AF-DF71-F6DF-649A3017A24A}"/>
              </a:ext>
            </a:extLst>
          </p:cNvPr>
          <p:cNvSpPr txBox="1"/>
          <p:nvPr/>
        </p:nvSpPr>
        <p:spPr>
          <a:xfrm>
            <a:off x="7422601" y="2573461"/>
            <a:ext cx="3931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Person who borrow for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venture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more likely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repay.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88B2C-22BF-8AEC-6C6E-7F3C3665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8126"/>
            <a:ext cx="6584400" cy="3695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84631C-6D3B-E9D5-85E8-A43D1C9B17E1}"/>
              </a:ext>
            </a:extLst>
          </p:cNvPr>
          <p:cNvSpPr txBox="1"/>
          <p:nvPr/>
        </p:nvSpPr>
        <p:spPr>
          <a:xfrm>
            <a:off x="8735860" y="1716146"/>
            <a:ext cx="164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percent (%)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D51013-8F1E-92FF-A587-2013D1DCD333}"/>
              </a:ext>
            </a:extLst>
          </p:cNvPr>
          <p:cNvGrpSpPr/>
          <p:nvPr/>
        </p:nvGrpSpPr>
        <p:grpSpPr>
          <a:xfrm>
            <a:off x="963460" y="1340285"/>
            <a:ext cx="7772400" cy="1053359"/>
            <a:chOff x="963460" y="1340285"/>
            <a:chExt cx="7772400" cy="10533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FC4171-C8AB-8C61-91B9-ACED29231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460" y="1432563"/>
              <a:ext cx="7772400" cy="914943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BB1932F-CCE7-0FDD-F7CB-D2A90FF05085}"/>
                </a:ext>
              </a:extLst>
            </p:cNvPr>
            <p:cNvSpPr/>
            <p:nvPr/>
          </p:nvSpPr>
          <p:spPr>
            <a:xfrm>
              <a:off x="3457185" y="1386423"/>
              <a:ext cx="898684" cy="100722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95A7C5C-ED23-F300-A9B9-F58B9EA9AD5E}"/>
                </a:ext>
              </a:extLst>
            </p:cNvPr>
            <p:cNvSpPr/>
            <p:nvPr/>
          </p:nvSpPr>
          <p:spPr>
            <a:xfrm>
              <a:off x="7466817" y="1340285"/>
              <a:ext cx="804276" cy="100722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98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572B3-02AF-DF71-F6DF-649A3017A24A}"/>
              </a:ext>
            </a:extLst>
          </p:cNvPr>
          <p:cNvSpPr txBox="1"/>
          <p:nvPr/>
        </p:nvSpPr>
        <p:spPr>
          <a:xfrm>
            <a:off x="7547859" y="2535085"/>
            <a:ext cx="393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Person who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 loan grade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more likely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repay.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4631C-6D3B-E9D5-85E8-A43D1C9B17E1}"/>
              </a:ext>
            </a:extLst>
          </p:cNvPr>
          <p:cNvSpPr txBox="1"/>
          <p:nvPr/>
        </p:nvSpPr>
        <p:spPr>
          <a:xfrm>
            <a:off x="7560386" y="1862578"/>
            <a:ext cx="170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percent (%)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283498-ED74-27D4-63D5-AA95E778DE3D}"/>
              </a:ext>
            </a:extLst>
          </p:cNvPr>
          <p:cNvGrpSpPr/>
          <p:nvPr/>
        </p:nvGrpSpPr>
        <p:grpSpPr>
          <a:xfrm>
            <a:off x="975986" y="1489412"/>
            <a:ext cx="6584400" cy="1123817"/>
            <a:chOff x="975986" y="1489412"/>
            <a:chExt cx="6446613" cy="1123817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8FF0CC5-B819-428D-07C8-0E46D6EE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986" y="1489412"/>
              <a:ext cx="6446613" cy="1115665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B49C1BD-A12C-666A-5821-1CE942D7CF28}"/>
                </a:ext>
              </a:extLst>
            </p:cNvPr>
            <p:cNvSpPr/>
            <p:nvPr/>
          </p:nvSpPr>
          <p:spPr>
            <a:xfrm>
              <a:off x="2229633" y="2022192"/>
              <a:ext cx="1969659" cy="330978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89CF8E9-5891-A01E-6C75-51C3AABD3392}"/>
                </a:ext>
              </a:extLst>
            </p:cNvPr>
            <p:cNvSpPr/>
            <p:nvPr/>
          </p:nvSpPr>
          <p:spPr>
            <a:xfrm>
              <a:off x="4199292" y="2282251"/>
              <a:ext cx="2602341" cy="33097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48C009-04AE-6158-DF1C-C0DFECA8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9" y="2694721"/>
            <a:ext cx="6584400" cy="36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51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572B3-02AF-DF71-F6DF-649A3017A24A}"/>
              </a:ext>
            </a:extLst>
          </p:cNvPr>
          <p:cNvSpPr txBox="1"/>
          <p:nvPr/>
        </p:nvSpPr>
        <p:spPr>
          <a:xfrm>
            <a:off x="1634437" y="3861729"/>
            <a:ext cx="3817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classify one able to repay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Rename target variable to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bad_credit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1: Yes/Default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0: No/Non-Default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4351AA-C4A8-0443-C9B2-7CCAA4D9D58C}"/>
              </a:ext>
            </a:extLst>
          </p:cNvPr>
          <p:cNvSpPr txBox="1"/>
          <p:nvPr/>
        </p:nvSpPr>
        <p:spPr>
          <a:xfrm>
            <a:off x="6847354" y="3881059"/>
            <a:ext cx="39540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loan interest rate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credit history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Numeric Data to (0,1)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Categorical Data</a:t>
            </a:r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5B3D76C0-8BD4-7D10-C933-770D814662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7058" y="2056186"/>
            <a:ext cx="1080000" cy="1080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2FF93B5A-A918-ABF2-9D70-78CE6ED2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92860" y="2056186"/>
            <a:ext cx="1080000" cy="1080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7631CC4-B462-E79B-9624-2F3027F711E0}"/>
              </a:ext>
            </a:extLst>
          </p:cNvPr>
          <p:cNvSpPr txBox="1">
            <a:spLocks/>
          </p:cNvSpPr>
          <p:nvPr/>
        </p:nvSpPr>
        <p:spPr>
          <a:xfrm>
            <a:off x="2842677" y="3246849"/>
            <a:ext cx="1144381" cy="504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7C8D3D3-F34C-A3BB-FA2F-4DFDB6E1670C}"/>
              </a:ext>
            </a:extLst>
          </p:cNvPr>
          <p:cNvSpPr txBox="1">
            <a:spLocks/>
          </p:cNvSpPr>
          <p:nvPr/>
        </p:nvSpPr>
        <p:spPr>
          <a:xfrm>
            <a:off x="7401612" y="3344914"/>
            <a:ext cx="1662495" cy="504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196889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51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572B3-02AF-DF71-F6DF-649A3017A24A}"/>
              </a:ext>
            </a:extLst>
          </p:cNvPr>
          <p:cNvSpPr txBox="1"/>
          <p:nvPr/>
        </p:nvSpPr>
        <p:spPr>
          <a:xfrm>
            <a:off x="838200" y="150874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imbalanced dataset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therefore we have to choose right metrics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3E72D-234B-EFE4-DE27-6BF67863DE75}"/>
              </a:ext>
            </a:extLst>
          </p:cNvPr>
          <p:cNvSpPr txBox="1"/>
          <p:nvPr/>
        </p:nvSpPr>
        <p:spPr>
          <a:xfrm>
            <a:off x="838200" y="187808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Metrics we consider: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DEE72-1433-244F-4877-E7CB252B8919}"/>
              </a:ext>
            </a:extLst>
          </p:cNvPr>
          <p:cNvSpPr txBox="1"/>
          <p:nvPr/>
        </p:nvSpPr>
        <p:spPr>
          <a:xfrm>
            <a:off x="838200" y="5418524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will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compromise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our overall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 performance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Therefore, 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f1-score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considered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B00E6F-35A3-98D7-72EA-B6FEF29749EB}"/>
              </a:ext>
            </a:extLst>
          </p:cNvPr>
          <p:cNvGrpSpPr/>
          <p:nvPr/>
        </p:nvGrpSpPr>
        <p:grpSpPr>
          <a:xfrm>
            <a:off x="2460319" y="2424256"/>
            <a:ext cx="2855935" cy="2778749"/>
            <a:chOff x="2206670" y="2434126"/>
            <a:chExt cx="2855935" cy="277874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CD33F8A-4F50-4CF1-8059-5C4DD4952CE0}"/>
                </a:ext>
              </a:extLst>
            </p:cNvPr>
            <p:cNvSpPr/>
            <p:nvPr/>
          </p:nvSpPr>
          <p:spPr>
            <a:xfrm>
              <a:off x="2206671" y="2434126"/>
              <a:ext cx="2855934" cy="277874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649EDB-2DAE-45B5-978C-5F08C4CDC65A}"/>
                </a:ext>
              </a:extLst>
            </p:cNvPr>
            <p:cNvCxnSpPr>
              <a:cxnSpLocks/>
            </p:cNvCxnSpPr>
            <p:nvPr/>
          </p:nvCxnSpPr>
          <p:spPr>
            <a:xfrm>
              <a:off x="2206670" y="3018977"/>
              <a:ext cx="285593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7F4752-3165-8C32-441D-662519E70699}"/>
              </a:ext>
            </a:extLst>
          </p:cNvPr>
          <p:cNvGrpSpPr/>
          <p:nvPr/>
        </p:nvGrpSpPr>
        <p:grpSpPr>
          <a:xfrm>
            <a:off x="6412596" y="2424257"/>
            <a:ext cx="2855935" cy="2778749"/>
            <a:chOff x="2206670" y="2434126"/>
            <a:chExt cx="2855935" cy="277874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BF48FD4-1C70-C641-ED61-655AA0E423EE}"/>
                </a:ext>
              </a:extLst>
            </p:cNvPr>
            <p:cNvSpPr/>
            <p:nvPr/>
          </p:nvSpPr>
          <p:spPr>
            <a:xfrm>
              <a:off x="2206671" y="2434126"/>
              <a:ext cx="2855934" cy="2778749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51310B-D740-1607-1F3C-F945D2F8A09A}"/>
                </a:ext>
              </a:extLst>
            </p:cNvPr>
            <p:cNvCxnSpPr>
              <a:cxnSpLocks/>
            </p:cNvCxnSpPr>
            <p:nvPr/>
          </p:nvCxnSpPr>
          <p:spPr>
            <a:xfrm>
              <a:off x="2206670" y="3018977"/>
              <a:ext cx="285593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E85FB3A-1F39-4B03-2DE4-FC9E921A4510}"/>
              </a:ext>
            </a:extLst>
          </p:cNvPr>
          <p:cNvSpPr txBox="1"/>
          <p:nvPr/>
        </p:nvSpPr>
        <p:spPr>
          <a:xfrm>
            <a:off x="3456116" y="253201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B3AD5-BC63-1249-1232-24555D58C50F}"/>
              </a:ext>
            </a:extLst>
          </p:cNvPr>
          <p:cNvSpPr txBox="1"/>
          <p:nvPr/>
        </p:nvSpPr>
        <p:spPr>
          <a:xfrm>
            <a:off x="7258068" y="254192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F1 Score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E5C9DB-E7C8-682B-03D8-0449BC931F12}"/>
              </a:ext>
            </a:extLst>
          </p:cNvPr>
          <p:cNvSpPr txBox="1"/>
          <p:nvPr/>
        </p:nvSpPr>
        <p:spPr>
          <a:xfrm>
            <a:off x="2718760" y="3235460"/>
            <a:ext cx="2375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bad credit recognized as good credit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96AE49-1D51-1425-2AE0-8050DE0B0FDD}"/>
              </a:ext>
            </a:extLst>
          </p:cNvPr>
          <p:cNvSpPr txBox="1"/>
          <p:nvPr/>
        </p:nvSpPr>
        <p:spPr>
          <a:xfrm>
            <a:off x="6557555" y="3226133"/>
            <a:ext cx="256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Balancing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reduction of bad credit recognized as good credit and vice versa.</a:t>
            </a:r>
          </a:p>
        </p:txBody>
      </p:sp>
    </p:spTree>
    <p:extLst>
      <p:ext uri="{BB962C8B-B14F-4D97-AF65-F5344CB8AC3E}">
        <p14:creationId xmlns:p14="http://schemas.microsoft.com/office/powerpoint/2010/main" val="259771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51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572B3-02AF-DF71-F6DF-649A3017A24A}"/>
              </a:ext>
            </a:extLst>
          </p:cNvPr>
          <p:cNvSpPr txBox="1"/>
          <p:nvPr/>
        </p:nvSpPr>
        <p:spPr>
          <a:xfrm>
            <a:off x="838201" y="4686060"/>
            <a:ext cx="444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train and test by preserving the percentage of samples for each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randomly one set of them to train and test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23D19A2-8C16-FDEA-75B7-94A2FCD99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3137"/>
            <a:ext cx="4445000" cy="284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1D169-741C-1CBB-6416-893301AB96B6}"/>
              </a:ext>
            </a:extLst>
          </p:cNvPr>
          <p:cNvSpPr txBox="1"/>
          <p:nvPr/>
        </p:nvSpPr>
        <p:spPr>
          <a:xfrm>
            <a:off x="998776" y="4316728"/>
            <a:ext cx="100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67373-747C-1844-09BD-130DB7A4F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06" y="1543137"/>
            <a:ext cx="4445000" cy="284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E9E39-D05D-F42A-6D8F-6A86A423E803}"/>
              </a:ext>
            </a:extLst>
          </p:cNvPr>
          <p:cNvSpPr txBox="1"/>
          <p:nvPr/>
        </p:nvSpPr>
        <p:spPr>
          <a:xfrm>
            <a:off x="6096000" y="4678200"/>
            <a:ext cx="444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Logistic Regression, Decision Tree, Random Forest, AdaBoost, Gradient Boosting, and Extra Tree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Random Forest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than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2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AFAC-BBE3-29A9-4AE6-DE16B561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339" y="4379768"/>
            <a:ext cx="6333321" cy="102393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Gerend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Christopher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C281AD-9A2A-E8EE-FACD-AF480E1914D3}"/>
              </a:ext>
            </a:extLst>
          </p:cNvPr>
          <p:cNvSpPr/>
          <p:nvPr/>
        </p:nvSpPr>
        <p:spPr>
          <a:xfrm>
            <a:off x="4455670" y="1058238"/>
            <a:ext cx="3123343" cy="312334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177F37-070C-B7CA-737B-2AABCFEEA34C}"/>
              </a:ext>
            </a:extLst>
          </p:cNvPr>
          <p:cNvSpPr/>
          <p:nvPr/>
        </p:nvSpPr>
        <p:spPr>
          <a:xfrm>
            <a:off x="4455670" y="1058238"/>
            <a:ext cx="3123343" cy="312334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4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51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1D169-741C-1CBB-6416-893301AB96B6}"/>
              </a:ext>
            </a:extLst>
          </p:cNvPr>
          <p:cNvSpPr txBox="1"/>
          <p:nvPr/>
        </p:nvSpPr>
        <p:spPr>
          <a:xfrm>
            <a:off x="833502" y="5809945"/>
            <a:ext cx="93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E9E39-D05D-F42A-6D8F-6A86A423E803}"/>
              </a:ext>
            </a:extLst>
          </p:cNvPr>
          <p:cNvSpPr txBox="1"/>
          <p:nvPr/>
        </p:nvSpPr>
        <p:spPr>
          <a:xfrm>
            <a:off x="6565614" y="2045788"/>
            <a:ext cx="40992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 forest is 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ensemble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Boostrapping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training data and make each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Averaging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predictions across models resulting final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6D8B-68BD-3DC7-B449-FFD38A41C985}"/>
              </a:ext>
            </a:extLst>
          </p:cNvPr>
          <p:cNvSpPr txBox="1">
            <a:spLocks/>
          </p:cNvSpPr>
          <p:nvPr/>
        </p:nvSpPr>
        <p:spPr>
          <a:xfrm>
            <a:off x="838200" y="1463226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Random Forest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752AA5D-C23F-68C4-54EE-943BE9487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4830"/>
            <a:ext cx="5459190" cy="36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07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51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E9E39-D05D-F42A-6D8F-6A86A423E803}"/>
              </a:ext>
            </a:extLst>
          </p:cNvPr>
          <p:cNvSpPr txBox="1"/>
          <p:nvPr/>
        </p:nvSpPr>
        <p:spPr>
          <a:xfrm>
            <a:off x="833502" y="5861338"/>
            <a:ext cx="872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F1-Score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83%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6D8B-68BD-3DC7-B449-FFD38A41C985}"/>
              </a:ext>
            </a:extLst>
          </p:cNvPr>
          <p:cNvSpPr txBox="1">
            <a:spLocks/>
          </p:cNvSpPr>
          <p:nvPr/>
        </p:nvSpPr>
        <p:spPr>
          <a:xfrm>
            <a:off x="838200" y="1463226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97540A1-2E7B-7412-C7F4-B796A1DE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2" y="1970905"/>
            <a:ext cx="5061109" cy="370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896D1-7D3A-BC4B-7030-1928062C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11" y="1923601"/>
            <a:ext cx="4295717" cy="37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62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51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E9E39-D05D-F42A-6D8F-6A86A423E803}"/>
              </a:ext>
            </a:extLst>
          </p:cNvPr>
          <p:cNvSpPr txBox="1"/>
          <p:nvPr/>
        </p:nvSpPr>
        <p:spPr>
          <a:xfrm>
            <a:off x="833502" y="5861338"/>
            <a:ext cx="1060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Loan percent income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 income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 home ownership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loan grade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 employment length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five considered features.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6D8B-68BD-3DC7-B449-FFD38A41C985}"/>
              </a:ext>
            </a:extLst>
          </p:cNvPr>
          <p:cNvSpPr txBox="1">
            <a:spLocks/>
          </p:cNvSpPr>
          <p:nvPr/>
        </p:nvSpPr>
        <p:spPr>
          <a:xfrm>
            <a:off x="838200" y="1463226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Importance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D462-FF63-E4CD-D9A9-01DE8FDD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2" y="1895581"/>
            <a:ext cx="7772400" cy="37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29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51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E9E39-D05D-F42A-6D8F-6A86A423E803}"/>
              </a:ext>
            </a:extLst>
          </p:cNvPr>
          <p:cNvSpPr txBox="1"/>
          <p:nvPr/>
        </p:nvSpPr>
        <p:spPr>
          <a:xfrm>
            <a:off x="8223975" y="4122693"/>
            <a:ext cx="268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Slow because a lot of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6D8B-68BD-3DC7-B449-FFD38A41C985}"/>
              </a:ext>
            </a:extLst>
          </p:cNvPr>
          <p:cNvSpPr txBox="1">
            <a:spLocks/>
          </p:cNvSpPr>
          <p:nvPr/>
        </p:nvSpPr>
        <p:spPr>
          <a:xfrm>
            <a:off x="838200" y="1463226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 and Trade-Offs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13282DF-7E54-132D-05C7-29BEACA3F1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85816" y="2830130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89FE7C2-E7A5-B0EE-025B-3D643F2509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6000" y="2829434"/>
            <a:ext cx="1080000" cy="1080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D53A180-8BE6-E6EE-3EDC-E4065F472C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6184" y="2829434"/>
            <a:ext cx="1080000" cy="10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283068-8C3E-CF2F-5C96-9C0C57D3AA79}"/>
              </a:ext>
            </a:extLst>
          </p:cNvPr>
          <p:cNvSpPr txBox="1"/>
          <p:nvPr/>
        </p:nvSpPr>
        <p:spPr>
          <a:xfrm>
            <a:off x="1283607" y="4122694"/>
            <a:ext cx="2684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Unable to describe relationships within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AF7807-FFDC-4D1B-AA2B-4133F464F0B7}"/>
              </a:ext>
            </a:extLst>
          </p:cNvPr>
          <p:cNvSpPr txBox="1"/>
          <p:nvPr/>
        </p:nvSpPr>
        <p:spPr>
          <a:xfrm>
            <a:off x="4859967" y="4122693"/>
            <a:ext cx="2684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requires more tree to increase accuracy</a:t>
            </a:r>
          </a:p>
        </p:txBody>
      </p:sp>
    </p:spTree>
    <p:extLst>
      <p:ext uri="{BB962C8B-B14F-4D97-AF65-F5344CB8AC3E}">
        <p14:creationId xmlns:p14="http://schemas.microsoft.com/office/powerpoint/2010/main" val="210806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851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E9E39-D05D-F42A-6D8F-6A86A423E803}"/>
              </a:ext>
            </a:extLst>
          </p:cNvPr>
          <p:cNvSpPr txBox="1"/>
          <p:nvPr/>
        </p:nvSpPr>
        <p:spPr>
          <a:xfrm>
            <a:off x="863252" y="2166160"/>
            <a:ext cx="10490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are resampling data techniques not used to handle imbalanced?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Undersampling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 → might </a:t>
            </a:r>
            <a:r>
              <a:rPr lang="en-US" sz="2400" b="1" dirty="0">
                <a:solidFill>
                  <a:srgbClr val="FF16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some important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Oversampling → model tends to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6D8B-68BD-3DC7-B449-FFD38A41C985}"/>
              </a:ext>
            </a:extLst>
          </p:cNvPr>
          <p:cNvSpPr txBox="1">
            <a:spLocks/>
          </p:cNvSpPr>
          <p:nvPr/>
        </p:nvSpPr>
        <p:spPr>
          <a:xfrm>
            <a:off x="838200" y="1463226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Trade-Offs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3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63CA-1D10-FFF7-A5AE-30C88FB5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E97C9-D71D-5CB4-2725-E36B6A0C8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 Forest predicts application status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f1-score 83%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five features considered when providing loans are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loan percent income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 income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 home ownership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loan grade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person employment length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0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6BC0-2737-4D6E-7908-B9952199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91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54CBF-444C-889D-5CDF-8222EA878075}"/>
              </a:ext>
            </a:extLst>
          </p:cNvPr>
          <p:cNvSpPr txBox="1"/>
          <p:nvPr/>
        </p:nvSpPr>
        <p:spPr>
          <a:xfrm>
            <a:off x="746759" y="54500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me: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4C249A1D-5E6B-0631-0697-41A2F7F09CA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38200" y="5819404"/>
            <a:ext cx="288000" cy="28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24129-4C59-0BE1-8F66-D49C2DCA6D51}"/>
              </a:ext>
            </a:extLst>
          </p:cNvPr>
          <p:cNvSpPr txBox="1"/>
          <p:nvPr/>
        </p:nvSpPr>
        <p:spPr>
          <a:xfrm>
            <a:off x="1217641" y="5751135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gerendc@gmail.com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74F43C7-FA59-C0CC-A306-10A8E3ED81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38200" y="6107404"/>
            <a:ext cx="288000" cy="28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D1870-F58C-2F04-AB82-800D0F956485}"/>
              </a:ext>
            </a:extLst>
          </p:cNvPr>
          <p:cNvSpPr txBox="1"/>
          <p:nvPr/>
        </p:nvSpPr>
        <p:spPr>
          <a:xfrm>
            <a:off x="1217641" y="608537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gerendchristopher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22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530A-AE75-5F6D-D46D-61DB927D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0FE99-739C-BB15-D08F-B1C5D6419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3749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cover has been designed using assets from </a:t>
            </a:r>
            <a:r>
              <a:rPr lang="en-ID" b="0" i="0" dirty="0" err="1">
                <a:solidFill>
                  <a:srgbClr val="3749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Freepik.com</a:t>
            </a:r>
            <a:endParaRPr lang="en-ID" b="0" i="0" dirty="0">
              <a:solidFill>
                <a:srgbClr val="37495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b="0" i="0" dirty="0">
                <a:solidFill>
                  <a:srgbClr val="3749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icons have been designed using images from </a:t>
            </a:r>
            <a:r>
              <a:rPr lang="en-ID" b="0" i="0" dirty="0" err="1">
                <a:solidFill>
                  <a:srgbClr val="3749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Flaticon.com</a:t>
            </a:r>
            <a:endParaRPr lang="en-ID" b="0" i="0" dirty="0">
              <a:solidFill>
                <a:srgbClr val="37495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7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14E6-C1FD-AB4B-1381-CF23A446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Credit Risk Management Matters?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90E14-87C7-96E0-0714-D74F7E9C0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596" y="4029944"/>
            <a:ext cx="4623148" cy="5042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Reducing occurrences of fraud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C06FD4E-4E1B-BCF0-B762-1F966A4C95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2784" y="2288174"/>
            <a:ext cx="1440000" cy="1440000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B19116-D995-2D73-DC44-CF8CC922A8B2}"/>
              </a:ext>
            </a:extLst>
          </p:cNvPr>
          <p:cNvSpPr txBox="1">
            <a:spLocks/>
          </p:cNvSpPr>
          <p:nvPr/>
        </p:nvSpPr>
        <p:spPr>
          <a:xfrm>
            <a:off x="2185255" y="4013589"/>
            <a:ext cx="2403954" cy="504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Mitigating risks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4D3278D-4B5E-A1BC-0211-EB62854746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05493" y="228817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5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4726-EDB8-3B90-8FAA-92532DDD6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48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A67AB6-8C92-A3DC-7EE3-CBEF7E08B3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151154"/>
              </p:ext>
            </p:extLst>
          </p:nvPr>
        </p:nvGraphicFramePr>
        <p:xfrm>
          <a:off x="935421" y="1419682"/>
          <a:ext cx="10515597" cy="4389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379">
                  <a:extLst>
                    <a:ext uri="{9D8B030D-6E8A-4147-A177-3AD203B41FA5}">
                      <a16:colId xmlns:a16="http://schemas.microsoft.com/office/drawing/2014/main" val="3197192102"/>
                    </a:ext>
                  </a:extLst>
                </a:gridCol>
                <a:gridCol w="1566041">
                  <a:extLst>
                    <a:ext uri="{9D8B030D-6E8A-4147-A177-3AD203B41FA5}">
                      <a16:colId xmlns:a16="http://schemas.microsoft.com/office/drawing/2014/main" val="3077856974"/>
                    </a:ext>
                  </a:extLst>
                </a:gridCol>
                <a:gridCol w="6532177">
                  <a:extLst>
                    <a:ext uri="{9D8B030D-6E8A-4147-A177-3AD203B41FA5}">
                      <a16:colId xmlns:a16="http://schemas.microsoft.com/office/drawing/2014/main" val="1602806529"/>
                    </a:ext>
                  </a:extLst>
                </a:gridCol>
              </a:tblGrid>
              <a:tr h="29617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653631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person_age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 (Integer)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(20 – 144 years old)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28185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person_income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 (Float)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Annual Income (4,000 – 2,039,784)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867935"/>
                  </a:ext>
                </a:extLst>
              </a:tr>
              <a:tr h="518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person_home_ownership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Ownership (Own, Rent, Mortgage, Other)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6035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person_emp_length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 (Float)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Employment Length (0 – 38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042390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loan_intent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Loan Intention (Education, Medical, Venture, Personal, Debt Consolidation, Home Improvement)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60789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loan_grade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Loan Grade (Grade A to Grade 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228628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loan_amnt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 (Integer)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Loan Amount (500 – 35,000)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26045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loan_int_rate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 (Float)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Interest Rate (5.42 - 23.22)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829838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loan_status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 (Integer)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 (0: non default, 1: default)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46421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loan_percent_income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 (Float)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Income (0 – 0.83)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83808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cb_person_default_on_file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Historical Default (Yes or 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22775"/>
                  </a:ext>
                </a:extLst>
              </a:tr>
              <a:tr h="2961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cb_person_cred_hist_length</a:t>
                      </a:r>
                      <a:endParaRPr lang="en-ID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 (Integer)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Credit History Length (2 – 30)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3957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B86AD0-9C25-B4D0-4B3C-6BF7A94AC105}"/>
              </a:ext>
            </a:extLst>
          </p:cNvPr>
          <p:cNvSpPr txBox="1"/>
          <p:nvPr/>
        </p:nvSpPr>
        <p:spPr>
          <a:xfrm>
            <a:off x="838195" y="1044702"/>
            <a:ext cx="1051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dataset has </a:t>
            </a:r>
            <a:r>
              <a:rPr lang="en-ID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32581 entries</a:t>
            </a:r>
            <a:r>
              <a:rPr lang="en-ID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D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columns</a:t>
            </a:r>
            <a:endParaRPr lang="en-ID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EB28E-9845-AE9D-848A-37B9D4E8E998}"/>
              </a:ext>
            </a:extLst>
          </p:cNvPr>
          <p:cNvSpPr txBox="1"/>
          <p:nvPr/>
        </p:nvSpPr>
        <p:spPr>
          <a:xfrm>
            <a:off x="935421" y="5919351"/>
            <a:ext cx="10515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n-ID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failure to repay a loan</a:t>
            </a:r>
          </a:p>
        </p:txBody>
      </p:sp>
    </p:spTree>
    <p:extLst>
      <p:ext uri="{BB962C8B-B14F-4D97-AF65-F5344CB8AC3E}">
        <p14:creationId xmlns:p14="http://schemas.microsoft.com/office/powerpoint/2010/main" val="362488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3F374-6A75-7594-533D-3D8A503D9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3043231"/>
            <a:ext cx="10515600" cy="553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165 duplicate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data. We drop the duplications.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AE7A1D-5361-A5D3-8D2E-5322B1C9E19D}"/>
              </a:ext>
            </a:extLst>
          </p:cNvPr>
          <p:cNvSpPr txBox="1">
            <a:spLocks/>
          </p:cNvSpPr>
          <p:nvPr/>
        </p:nvSpPr>
        <p:spPr>
          <a:xfrm>
            <a:off x="872614" y="1612459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Duplication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D8E2B63-32BE-96EE-C241-159AD8C80AA6}"/>
              </a:ext>
            </a:extLst>
          </p:cNvPr>
          <p:cNvSpPr txBox="1">
            <a:spLocks/>
          </p:cNvSpPr>
          <p:nvPr/>
        </p:nvSpPr>
        <p:spPr>
          <a:xfrm>
            <a:off x="985684" y="4642467"/>
            <a:ext cx="10515600" cy="968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are duplicate data which have different historical default. We keep it since there is no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333CC4-7733-DFA8-5CC2-E3B72CCA14BD}"/>
              </a:ext>
            </a:extLst>
          </p:cNvPr>
          <p:cNvGrpSpPr/>
          <p:nvPr/>
        </p:nvGrpSpPr>
        <p:grpSpPr>
          <a:xfrm>
            <a:off x="985684" y="3736258"/>
            <a:ext cx="10441858" cy="757084"/>
            <a:chOff x="985684" y="3736258"/>
            <a:chExt cx="10441858" cy="75708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350C5F-66E1-0F57-7191-DF005CC70476}"/>
                </a:ext>
              </a:extLst>
            </p:cNvPr>
            <p:cNvGrpSpPr/>
            <p:nvPr/>
          </p:nvGrpSpPr>
          <p:grpSpPr>
            <a:xfrm>
              <a:off x="985684" y="3838398"/>
              <a:ext cx="10441858" cy="562777"/>
              <a:chOff x="985684" y="3060537"/>
              <a:chExt cx="10441858" cy="56277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A921315-A101-9854-0C74-9701BB024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5684" y="3060537"/>
                <a:ext cx="6005513" cy="56277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6F06135-50F7-CCB2-CC4C-406C14E5E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1197" y="3060537"/>
                <a:ext cx="4436345" cy="562777"/>
              </a:xfrm>
              <a:prstGeom prst="rect">
                <a:avLst/>
              </a:prstGeom>
            </p:spPr>
          </p:pic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E1FB9B1-8E78-26F2-32F9-8BF3BC81D99F}"/>
                </a:ext>
              </a:extLst>
            </p:cNvPr>
            <p:cNvSpPr/>
            <p:nvPr/>
          </p:nvSpPr>
          <p:spPr>
            <a:xfrm>
              <a:off x="8691716" y="3736258"/>
              <a:ext cx="1347019" cy="75708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F13B0-FF52-DF4E-2447-51AE672694A7}"/>
              </a:ext>
            </a:extLst>
          </p:cNvPr>
          <p:cNvGrpSpPr/>
          <p:nvPr/>
        </p:nvGrpSpPr>
        <p:grpSpPr>
          <a:xfrm>
            <a:off x="985684" y="2222090"/>
            <a:ext cx="10478729" cy="698091"/>
            <a:chOff x="985684" y="2222090"/>
            <a:chExt cx="10478729" cy="6980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1E84CC-4A15-E1C4-0EFF-6983A14CDC51}"/>
                </a:ext>
              </a:extLst>
            </p:cNvPr>
            <p:cNvGrpSpPr/>
            <p:nvPr/>
          </p:nvGrpSpPr>
          <p:grpSpPr>
            <a:xfrm>
              <a:off x="985684" y="2275304"/>
              <a:ext cx="10441858" cy="553873"/>
              <a:chOff x="985684" y="1851654"/>
              <a:chExt cx="10441858" cy="55387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AC25226-8B56-8F4A-9748-48DBACE15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684" y="1851654"/>
                <a:ext cx="6005513" cy="5459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9D7B92E-A1D4-6CF8-B579-DE400B68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1197" y="1851654"/>
                <a:ext cx="4436345" cy="553873"/>
              </a:xfrm>
              <a:prstGeom prst="rect">
                <a:avLst/>
              </a:prstGeom>
            </p:spPr>
          </p:pic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C657E70-EA7D-AB82-CB4A-1DD5526C1543}"/>
                </a:ext>
              </a:extLst>
            </p:cNvPr>
            <p:cNvSpPr/>
            <p:nvPr/>
          </p:nvSpPr>
          <p:spPr>
            <a:xfrm>
              <a:off x="985684" y="2222090"/>
              <a:ext cx="10478729" cy="69809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42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AE7A1D-5361-A5D3-8D2E-5322B1C9E19D}"/>
              </a:ext>
            </a:extLst>
          </p:cNvPr>
          <p:cNvSpPr txBox="1">
            <a:spLocks/>
          </p:cNvSpPr>
          <p:nvPr/>
        </p:nvSpPr>
        <p:spPr>
          <a:xfrm>
            <a:off x="872614" y="1612459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08B89C-FC6F-CE96-1A89-5927AA947FC6}"/>
              </a:ext>
            </a:extLst>
          </p:cNvPr>
          <p:cNvGrpSpPr/>
          <p:nvPr/>
        </p:nvGrpSpPr>
        <p:grpSpPr>
          <a:xfrm>
            <a:off x="3315541" y="2190822"/>
            <a:ext cx="4149023" cy="2872792"/>
            <a:chOff x="838200" y="2072834"/>
            <a:chExt cx="4323735" cy="2819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0AF145-6E00-F75A-C06D-AD812BFD2C31}"/>
                </a:ext>
              </a:extLst>
            </p:cNvPr>
            <p:cNvGrpSpPr/>
            <p:nvPr/>
          </p:nvGrpSpPr>
          <p:grpSpPr>
            <a:xfrm>
              <a:off x="872614" y="2072834"/>
              <a:ext cx="4203700" cy="2819400"/>
              <a:chOff x="872614" y="2072834"/>
              <a:chExt cx="4203700" cy="2819400"/>
            </a:xfrm>
          </p:grpSpPr>
          <p:pic>
            <p:nvPicPr>
              <p:cNvPr id="5" name="Picture 4" descr="Table&#10;&#10;Description automatically generated">
                <a:extLst>
                  <a:ext uri="{FF2B5EF4-FFF2-40B4-BE49-F238E27FC236}">
                    <a16:creationId xmlns:a16="http://schemas.microsoft.com/office/drawing/2014/main" id="{5F72B14F-8880-4892-A61B-915894422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614" y="2072834"/>
                <a:ext cx="2171700" cy="2819400"/>
              </a:xfrm>
              <a:prstGeom prst="rect">
                <a:avLst/>
              </a:prstGeom>
            </p:spPr>
          </p:pic>
          <p:pic>
            <p:nvPicPr>
              <p:cNvPr id="11" name="Picture 10" descr="Table&#10;&#10;Description automatically generated">
                <a:extLst>
                  <a:ext uri="{FF2B5EF4-FFF2-40B4-BE49-F238E27FC236}">
                    <a16:creationId xmlns:a16="http://schemas.microsoft.com/office/drawing/2014/main" id="{CC814601-962C-F369-3CA3-D0F5FCA7E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4314" y="2072834"/>
                <a:ext cx="2032000" cy="2819400"/>
              </a:xfrm>
              <a:prstGeom prst="rect">
                <a:avLst/>
              </a:prstGeom>
            </p:spPr>
          </p:pic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0CD610C-00C8-9D9F-D76B-C011B82D93FA}"/>
                </a:ext>
              </a:extLst>
            </p:cNvPr>
            <p:cNvSpPr/>
            <p:nvPr/>
          </p:nvSpPr>
          <p:spPr>
            <a:xfrm>
              <a:off x="838200" y="4562168"/>
              <a:ext cx="4323735" cy="33006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1A42D5D-4114-80D3-0F28-90546BDDA4E3}"/>
              </a:ext>
            </a:extLst>
          </p:cNvPr>
          <p:cNvSpPr txBox="1"/>
          <p:nvPr/>
        </p:nvSpPr>
        <p:spPr>
          <a:xfrm>
            <a:off x="872614" y="2392826"/>
            <a:ext cx="23820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very unlikely for very old person to apply credit and receive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analyze application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below 75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years old.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13978-E65B-20EE-7327-16AA75391C64}"/>
              </a:ext>
            </a:extLst>
          </p:cNvPr>
          <p:cNvSpPr txBox="1"/>
          <p:nvPr/>
        </p:nvSpPr>
        <p:spPr>
          <a:xfrm>
            <a:off x="7464564" y="2669824"/>
            <a:ext cx="2563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Persons who have 123 years employment are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years 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set it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first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1435AB-9D1A-1A1C-F3B5-0600A953B1F4}"/>
              </a:ext>
            </a:extLst>
          </p:cNvPr>
          <p:cNvGrpSpPr/>
          <p:nvPr/>
        </p:nvGrpSpPr>
        <p:grpSpPr>
          <a:xfrm>
            <a:off x="2068125" y="4978149"/>
            <a:ext cx="2667544" cy="1050722"/>
            <a:chOff x="2051940" y="4602826"/>
            <a:chExt cx="2667544" cy="1050722"/>
          </a:xfrm>
        </p:grpSpPr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6BECCFB3-487F-E04E-02ED-C91C7F08BAA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51940" y="4602826"/>
              <a:ext cx="2667544" cy="105072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3162CA-2DBF-7A8B-0F1D-0F762747D368}"/>
                </a:ext>
              </a:extLst>
            </p:cNvPr>
            <p:cNvCxnSpPr>
              <a:cxnSpLocks/>
            </p:cNvCxnSpPr>
            <p:nvPr/>
          </p:nvCxnSpPr>
          <p:spPr>
            <a:xfrm>
              <a:off x="4719484" y="4707955"/>
              <a:ext cx="0" cy="945593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20A2B6-D53E-4F7E-456F-1842392DE573}"/>
              </a:ext>
            </a:extLst>
          </p:cNvPr>
          <p:cNvGrpSpPr/>
          <p:nvPr/>
        </p:nvGrpSpPr>
        <p:grpSpPr>
          <a:xfrm flipH="1">
            <a:off x="6825305" y="4978149"/>
            <a:ext cx="1949890" cy="1050722"/>
            <a:chOff x="2051940" y="4602826"/>
            <a:chExt cx="2667544" cy="1050722"/>
          </a:xfrm>
        </p:grpSpPr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22414245-CD64-B4D4-F956-2A4E99E9D31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51940" y="4602826"/>
              <a:ext cx="2667544" cy="105072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AE3A81-47AD-59A7-4BED-6EC159A26C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484" y="4707955"/>
              <a:ext cx="0" cy="945593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714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AE7A1D-5361-A5D3-8D2E-5322B1C9E19D}"/>
              </a:ext>
            </a:extLst>
          </p:cNvPr>
          <p:cNvSpPr txBox="1">
            <a:spLocks/>
          </p:cNvSpPr>
          <p:nvPr/>
        </p:nvSpPr>
        <p:spPr>
          <a:xfrm>
            <a:off x="872614" y="1612459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Null Values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F900F09-6492-3492-DBB9-C9E81D9BC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787348"/>
              </p:ext>
            </p:extLst>
          </p:nvPr>
        </p:nvGraphicFramePr>
        <p:xfrm>
          <a:off x="975851" y="2072834"/>
          <a:ext cx="2923460" cy="695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426">
                  <a:extLst>
                    <a:ext uri="{9D8B030D-6E8A-4147-A177-3AD203B41FA5}">
                      <a16:colId xmlns:a16="http://schemas.microsoft.com/office/drawing/2014/main" val="2941011926"/>
                    </a:ext>
                  </a:extLst>
                </a:gridCol>
                <a:gridCol w="1113034">
                  <a:extLst>
                    <a:ext uri="{9D8B030D-6E8A-4147-A177-3AD203B41FA5}">
                      <a16:colId xmlns:a16="http://schemas.microsoft.com/office/drawing/2014/main" val="1036764071"/>
                    </a:ext>
                  </a:extLst>
                </a:gridCol>
              </a:tblGrid>
              <a:tr h="347997">
                <a:tc>
                  <a:txBody>
                    <a:bodyPr/>
                    <a:lstStyle/>
                    <a:p>
                      <a:r>
                        <a:rPr lang="en-US" sz="1400" dirty="0"/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637313"/>
                  </a:ext>
                </a:extLst>
              </a:tr>
              <a:tr h="347997">
                <a:tc>
                  <a:txBody>
                    <a:bodyPr/>
                    <a:lstStyle/>
                    <a:p>
                      <a:r>
                        <a:rPr lang="en-US" sz="1400" dirty="0" err="1"/>
                        <a:t>person_emp_length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165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A2B515-FCCE-5A6D-9909-B6F58C09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46" y="1986874"/>
            <a:ext cx="7509267" cy="4303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000CC-A484-261B-2039-E2ED67302EE8}"/>
              </a:ext>
            </a:extLst>
          </p:cNvPr>
          <p:cNvSpPr txBox="1"/>
          <p:nvPr/>
        </p:nvSpPr>
        <p:spPr>
          <a:xfrm>
            <a:off x="975851" y="3123344"/>
            <a:ext cx="2903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more likely to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years experience around the same age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impute with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88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AE7A1D-5361-A5D3-8D2E-5322B1C9E19D}"/>
              </a:ext>
            </a:extLst>
          </p:cNvPr>
          <p:cNvSpPr txBox="1">
            <a:spLocks/>
          </p:cNvSpPr>
          <p:nvPr/>
        </p:nvSpPr>
        <p:spPr>
          <a:xfrm>
            <a:off x="872614" y="1612459"/>
            <a:ext cx="10515600" cy="460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Null Values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F900F09-6492-3492-DBB9-C9E81D9BC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76540"/>
              </p:ext>
            </p:extLst>
          </p:nvPr>
        </p:nvGraphicFramePr>
        <p:xfrm>
          <a:off x="975851" y="2072834"/>
          <a:ext cx="2923460" cy="695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426">
                  <a:extLst>
                    <a:ext uri="{9D8B030D-6E8A-4147-A177-3AD203B41FA5}">
                      <a16:colId xmlns:a16="http://schemas.microsoft.com/office/drawing/2014/main" val="2941011926"/>
                    </a:ext>
                  </a:extLst>
                </a:gridCol>
                <a:gridCol w="1113034">
                  <a:extLst>
                    <a:ext uri="{9D8B030D-6E8A-4147-A177-3AD203B41FA5}">
                      <a16:colId xmlns:a16="http://schemas.microsoft.com/office/drawing/2014/main" val="1036764071"/>
                    </a:ext>
                  </a:extLst>
                </a:gridCol>
              </a:tblGrid>
              <a:tr h="347997">
                <a:tc>
                  <a:txBody>
                    <a:bodyPr/>
                    <a:lstStyle/>
                    <a:p>
                      <a:r>
                        <a:rPr lang="en-US" sz="1400" dirty="0"/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637313"/>
                  </a:ext>
                </a:extLst>
              </a:tr>
              <a:tr h="347997">
                <a:tc>
                  <a:txBody>
                    <a:bodyPr/>
                    <a:lstStyle/>
                    <a:p>
                      <a:r>
                        <a:rPr lang="en-US" sz="1400" dirty="0" err="1"/>
                        <a:t>loan_int_rate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16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0000CC-A484-261B-2039-E2ED67302EE8}"/>
              </a:ext>
            </a:extLst>
          </p:cNvPr>
          <p:cNvSpPr txBox="1"/>
          <p:nvPr/>
        </p:nvSpPr>
        <p:spPr>
          <a:xfrm>
            <a:off x="975851" y="3123344"/>
            <a:ext cx="2903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Loan Interest Rate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Loan Grade increased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impute with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B259F-7F98-0222-5957-A294282F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48" y="2062560"/>
            <a:ext cx="7348186" cy="416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8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0C79-4A53-5379-FCE8-CDE09FC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31243-5C55-ABBD-FD35-63E8286F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740775" cy="46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82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849</Words>
  <Application>Microsoft Macintosh PowerPoint</Application>
  <PresentationFormat>Widescreen</PresentationFormat>
  <Paragraphs>156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Credit Risk Management</vt:lpstr>
      <vt:lpstr>Gerend Christopher</vt:lpstr>
      <vt:lpstr>Why Credit Risk Management Matters?</vt:lpstr>
      <vt:lpstr>Data</vt:lpstr>
      <vt:lpstr>Data Cleaning</vt:lpstr>
      <vt:lpstr>Data Cleaning</vt:lpstr>
      <vt:lpstr>Data Cleaning</vt:lpstr>
      <vt:lpstr>Data Cleaning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Feature Engineering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Conclusion</vt:lpstr>
      <vt:lpstr>Thank You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Management</dc:title>
  <dc:creator>Gerend Christopher</dc:creator>
  <cp:lastModifiedBy>Gerend Christopher</cp:lastModifiedBy>
  <cp:revision>7</cp:revision>
  <dcterms:created xsi:type="dcterms:W3CDTF">2023-04-09T05:58:04Z</dcterms:created>
  <dcterms:modified xsi:type="dcterms:W3CDTF">2023-04-09T14:53:53Z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2023-04-09T09:57:13Z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caf3304d-7b28-49e5-bada-445c0cca431a</vt:lpwstr>
  </property>
  <property fmtid="{D5CDD505-2E9C-101B-9397-08002B2CF9AE}" pid="8" name="MSIP_Label_38b525e5-f3da-4501-8f1e-526b6769fc56_ContentBits">
    <vt:lpwstr>0</vt:lpwstr>
  </property>
</Properties>
</file>